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7.wmf" ContentType="image/x-wmf"/>
  <Override PartName="/ppt/media/image13.wmf" ContentType="image/x-wmf"/>
  <Override PartName="/ppt/media/image11.wmf" ContentType="image/x-wmf"/>
  <Override PartName="/ppt/media/image21.wmf" ContentType="image/x-wmf"/>
  <Override PartName="/ppt/media/image23.wmf" ContentType="image/x-wmf"/>
  <Override PartName="/ppt/media/image28.wmf" ContentType="image/x-wmf"/>
  <Override PartName="/ppt/media/image29.wmf" ContentType="image/x-wmf"/>
  <Override PartName="/ppt/media/image31.wmf" ContentType="image/x-wmf"/>
  <Override PartName="/ppt/media/image34.wmf" ContentType="image/x-wmf"/>
  <Override PartName="/ppt/media/image14.png" ContentType="image/png"/>
  <Override PartName="/ppt/media/image12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15.wmf" ContentType="image/x-wmf"/>
  <Override PartName="/ppt/media/image20.png" ContentType="image/png"/>
  <Override PartName="/ppt/media/image17.wmf" ContentType="image/x-wmf"/>
  <Override PartName="/ppt/media/image22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5.wmf" ContentType="image/x-wmf"/>
  <Override PartName="/ppt/media/image30.png" ContentType="image/png"/>
  <Override PartName="/ppt/media/image32.png" ContentType="image/png"/>
  <Override PartName="/ppt/media/image10.png" ContentType="image/png"/>
  <Override PartName="/ppt/media/image35.png" ContentType="image/png"/>
  <Override PartName="/ppt/media/image36.png" ContentType="image/png"/>
  <Override PartName="/ppt/media/image33.wmf" ContentType="image/x-wmf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4.png" ContentType="image/png"/>
  <Override PartName="/ppt/media/image3.png" ContentType="image/png"/>
  <Override PartName="/ppt/media/image9.wmf" ContentType="image/x-wmf"/>
  <Override PartName="/ppt/media/image6.wmf" ContentType="image/x-wmf"/>
  <Override PartName="/ppt/media/image5.wmf" ContentType="image/x-wm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PT" sz="4400" spc="-1" strike="noStrike">
                <a:latin typeface="Arial"/>
              </a:rPr>
              <a:t>Click to edit the title text format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Click to edit the outline text format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Second Outline Level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Third Outline Level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Fourth Outline Level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Fifth Outline Level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Sixth Outline Level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Seventh Outline Level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PT" sz="4400" spc="-1" strike="noStrike">
                <a:latin typeface="Arial"/>
              </a:rPr>
              <a:t>Click to edit the title text format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Click to edit the outline text format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Second Outline Level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Third Outline Level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Fourth Outline Level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Fifth Outline Level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Sixth Outline Level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Seventh Outline Level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hyperlink" Target="http://greengenes.secondgenome.com/" TargetMode="External"/><Relationship Id="rId3" Type="http://schemas.openxmlformats.org/officeDocument/2006/relationships/hyperlink" Target="https://www.arb-silva.de/" TargetMode="External"/><Relationship Id="rId4" Type="http://schemas.openxmlformats.org/officeDocument/2006/relationships/hyperlink" Target="http://pyro.cme.msu.edu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85800" y="2130480"/>
            <a:ext cx="7770600" cy="14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Introduction to Metagenomics and Biome-Shiny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371600" y="3886200"/>
            <a:ext cx="639900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pt-P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Henrique Costa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78" name="Gráfico 3" descr=""/>
          <p:cNvPicPr/>
          <p:nvPr/>
        </p:nvPicPr>
        <p:blipFill>
          <a:blip r:embed="rId1"/>
          <a:srcRect l="0" t="0" r="68845" b="68867"/>
          <a:stretch/>
        </p:blipFill>
        <p:spPr>
          <a:xfrm>
            <a:off x="5400000" y="18000"/>
            <a:ext cx="3744000" cy="1031040"/>
          </a:xfrm>
          <a:prstGeom prst="rect">
            <a:avLst/>
          </a:prstGeom>
          <a:ln>
            <a:noFill/>
          </a:ln>
        </p:spPr>
      </p:pic>
      <p:sp>
        <p:nvSpPr>
          <p:cNvPr id="79" name="CustomShape 3"/>
          <p:cNvSpPr/>
          <p:nvPr/>
        </p:nvSpPr>
        <p:spPr>
          <a:xfrm>
            <a:off x="1368000" y="5040000"/>
            <a:ext cx="639900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28/11/2019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688560" cy="1512360"/>
          </a:xfrm>
          <a:prstGeom prst="rect">
            <a:avLst/>
          </a:prstGeom>
          <a:ln>
            <a:noFill/>
          </a:ln>
        </p:spPr>
      </p:pic>
      <p:sp>
        <p:nvSpPr>
          <p:cNvPr id="81" name="CustomShape 4"/>
          <p:cNvSpPr/>
          <p:nvPr/>
        </p:nvSpPr>
        <p:spPr>
          <a:xfrm>
            <a:off x="1368000" y="4419000"/>
            <a:ext cx="639900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Open Day Universities</a:t>
            </a:r>
            <a:endParaRPr b="0" lang="pt-PT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675000" y="1052640"/>
            <a:ext cx="4651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Operational taxonomic units (OTUs) are usually defined as a cluster of reads with 97% similarity, with the expectation that these reads correspond approximately to species.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2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OTUs</a:t>
            </a:r>
            <a:endParaRPr b="0" lang="pt-PT" sz="44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720000" y="31320"/>
            <a:ext cx="7639920" cy="685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760000" y="996120"/>
            <a:ext cx="3238920" cy="2302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675000" y="1052640"/>
            <a:ext cx="4651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There are many 16S available databases with which to perform taxonomic assignment. They can differ in various aspects, such as:</a:t>
            </a:r>
            <a:endParaRPr b="0" lang="pt-PT" sz="18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Coverage or number of sequences</a:t>
            </a:r>
            <a:endParaRPr b="0" lang="pt-PT" sz="16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Taxonomic classification of sequences</a:t>
            </a:r>
            <a:endParaRPr b="0" lang="pt-PT" sz="16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Frequency of updating</a:t>
            </a:r>
            <a:endParaRPr b="0" lang="pt-PT" sz="16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Compatibility of data with chosen analysis platform</a:t>
            </a:r>
            <a:endParaRPr b="0" lang="pt-PT" sz="16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16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Sequence Databases</a:t>
            </a:r>
            <a:endParaRPr b="0" lang="pt-PT" sz="44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5781960" y="1011960"/>
            <a:ext cx="3526920" cy="22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PT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Databases: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rgbClr val="000000"/>
                </a:solidFill>
                <a:latin typeface="Arial"/>
                <a:ea typeface="DejaVu Sans"/>
              </a:rPr>
              <a:t>Greengenes (bacteria)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PT" sz="1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http://greengenes.secondgenome.com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rgbClr val="0000ff"/>
                </a:solidFill>
                <a:latin typeface="Arial"/>
                <a:ea typeface="DejaVu Sans"/>
              </a:rPr>
              <a:t>Silva (bacteria, archaea, eukarya)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PT" sz="1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https://www.arb-silva.de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rgbClr val="0000ff"/>
                </a:solidFill>
                <a:latin typeface="Arial"/>
                <a:ea typeface="DejaVu Sans"/>
              </a:rPr>
              <a:t>RDP (bacteria, archaea, fungi)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PT" sz="1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http://pyro.cme.msu.edu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4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5"/>
          <a:stretch/>
        </p:blipFill>
        <p:spPr>
          <a:xfrm>
            <a:off x="6192000" y="3047400"/>
            <a:ext cx="2590920" cy="983520"/>
          </a:xfrm>
          <a:prstGeom prst="rect">
            <a:avLst/>
          </a:prstGeom>
          <a:ln>
            <a:noFill/>
          </a:ln>
        </p:spPr>
      </p:pic>
      <p:sp>
        <p:nvSpPr>
          <p:cNvPr id="127" name="CustomShape 5"/>
          <p:cNvSpPr/>
          <p:nvPr/>
        </p:nvSpPr>
        <p:spPr>
          <a:xfrm>
            <a:off x="5400000" y="4082400"/>
            <a:ext cx="2518920" cy="81252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\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6336000" y="4824000"/>
            <a:ext cx="2734920" cy="39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Measuring Diversity</a:t>
            </a:r>
            <a:endParaRPr b="0" lang="pt-PT" sz="44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675000" y="1052640"/>
            <a:ext cx="7774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Species </a:t>
            </a:r>
            <a:r>
              <a:rPr b="1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richness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: Number of different species in a habitat/sample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Species </a:t>
            </a:r>
            <a:r>
              <a:rPr b="1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relative abundance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: Number of each species, relative to the total number of species in a sample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Species </a:t>
            </a:r>
            <a:r>
              <a:rPr b="1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evenness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: How close in numbers are each species in an environment.</a:t>
            </a:r>
            <a:endParaRPr b="0" lang="pt-PT" sz="20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2513520" y="3373920"/>
            <a:ext cx="5837400" cy="169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Diversity index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32000" y="1872720"/>
            <a:ext cx="3067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Alpha diversity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: Diversity within a habitat/sample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Beta diversity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: Diversity between units/samples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1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Gamma diversity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: Total diversity in a landscape</a:t>
            </a:r>
            <a:endParaRPr b="0" lang="pt-PT" sz="20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3564000" y="2052000"/>
            <a:ext cx="5398920" cy="282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Diversity index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432000" y="1872720"/>
            <a:ext cx="3067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Alpha diversity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: Diversity within a habitat/sample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Beta diversity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: Diversity between units/samples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1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Gamma diversity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: Total diversity in a landscape</a:t>
            </a:r>
            <a:endParaRPr b="0" lang="pt-PT" sz="20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3564000" y="2052000"/>
            <a:ext cx="5398920" cy="282816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0" y="185400"/>
            <a:ext cx="8962920" cy="46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Alpha Diversity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675000" y="1052640"/>
            <a:ext cx="7774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Measures species richness at a local scale</a:t>
            </a:r>
            <a:endParaRPr b="0" lang="pt-PT" sz="24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There are several ways to measure it</a:t>
            </a:r>
            <a:endParaRPr b="0" lang="pt-PT" sz="24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Ex: Shannon, Simpson (measure richness), Chao1 (likelihood of undiscovered species), Observed species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24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Alpha Diversity</a:t>
            </a:r>
            <a:endParaRPr b="0" lang="pt-PT" sz="4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710280" y="879840"/>
            <a:ext cx="7966080" cy="559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Beta Diversity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675000" y="1052640"/>
            <a:ext cx="7774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Comparison of microbial communities based on their composition.</a:t>
            </a:r>
            <a:endParaRPr b="0" lang="pt-PT" sz="18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Metrics assess differences between these communities in:</a:t>
            </a:r>
            <a:endParaRPr b="0" lang="pt-PT" sz="18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Overall composition</a:t>
            </a:r>
            <a:endParaRPr b="0" lang="pt-PT" sz="1600" spc="-1" strike="noStrike">
              <a:latin typeface="Arial"/>
            </a:endParaRPr>
          </a:p>
          <a:p>
            <a:pPr lvl="3" marL="864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Comparison of distance matrices → Principal coordinates analysis (PCA)</a:t>
            </a:r>
            <a:endParaRPr b="0" lang="pt-PT" sz="1400" spc="-1" strike="noStrike">
              <a:latin typeface="Arial"/>
            </a:endParaRPr>
          </a:p>
          <a:p>
            <a:pPr lvl="2" marL="648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Composition at varying taxonomic levels</a:t>
            </a:r>
            <a:endParaRPr b="0" lang="pt-PT" sz="1600" spc="-1" strike="noStrike">
              <a:latin typeface="Arial"/>
            </a:endParaRPr>
          </a:p>
          <a:p>
            <a:pPr lvl="3" marL="864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Species, genus, family, etc. → G-tests, ANOVA, etc</a:t>
            </a:r>
            <a:endParaRPr b="0" lang="pt-PT" sz="1400" spc="-1" strike="noStrike">
              <a:latin typeface="Arial"/>
            </a:endParaRPr>
          </a:p>
          <a:p>
            <a:pPr lvl="2" marL="648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Correlation studies → Pearson test</a:t>
            </a:r>
            <a:endParaRPr b="0" lang="pt-PT" sz="16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16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Metagenomics applications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675000" y="1052640"/>
            <a:ext cx="7774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Environmental remediation</a:t>
            </a:r>
            <a:endParaRPr b="0" lang="pt-PT" sz="20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Contaminants:</a:t>
            </a:r>
            <a:endParaRPr b="0" lang="pt-PT" sz="1800" spc="-1" strike="noStrike">
              <a:latin typeface="Arial"/>
            </a:endParaRPr>
          </a:p>
          <a:p>
            <a:pPr lvl="2" marL="648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Toxic metals</a:t>
            </a:r>
            <a:endParaRPr b="0" lang="pt-PT" sz="1800" spc="-1" strike="noStrike">
              <a:latin typeface="Arial"/>
            </a:endParaRPr>
          </a:p>
          <a:p>
            <a:pPr lvl="2" marL="648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Fossil fuels</a:t>
            </a:r>
            <a:endParaRPr b="0" lang="pt-PT" sz="1800" spc="-1" strike="noStrike">
              <a:latin typeface="Arial"/>
            </a:endParaRPr>
          </a:p>
          <a:p>
            <a:pPr lvl="2" marL="648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Chemicals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18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4536000" y="1303200"/>
            <a:ext cx="4030920" cy="27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Microorganisms can interact with contaminants and:</a:t>
            </a:r>
            <a:endParaRPr b="0" lang="pt-PT" sz="18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Oxidize</a:t>
            </a:r>
            <a:endParaRPr b="0" lang="pt-PT" sz="18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Bind</a:t>
            </a:r>
            <a:endParaRPr b="0" lang="pt-PT" sz="18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Transform</a:t>
            </a:r>
            <a:endParaRPr b="0" lang="pt-PT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Immobilize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944000" y="4404600"/>
            <a:ext cx="4174920" cy="227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Metagenomics applications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675000" y="1052640"/>
            <a:ext cx="7774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Agriculture</a:t>
            </a:r>
            <a:endParaRPr b="0" lang="pt-PT" sz="20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Detecting diseases in livestock, crops and other products</a:t>
            </a:r>
            <a:endParaRPr b="0" lang="pt-PT" sz="18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Understanding soil composition allows for enahnced farming techniques</a:t>
            </a:r>
            <a:endParaRPr b="0" lang="pt-PT" sz="18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Soils are rich in microbial communities</a:t>
            </a:r>
            <a:endParaRPr b="0" lang="pt-PT" sz="18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Human health</a:t>
            </a:r>
            <a:endParaRPr b="0" lang="pt-PT" sz="2000" spc="-1" strike="noStrike">
              <a:latin typeface="Arial"/>
            </a:endParaRPr>
          </a:p>
          <a:p>
            <a:pPr lvl="2" marL="648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Understanding the relationship between the human body and its microbial  communities will lead to new methods for diagnosing, treating and preventing diseases.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Table of contents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675000" y="1052640"/>
            <a:ext cx="7774920" cy="37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Introduction to Metagenomics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16S RNA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16S Pipelines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Analyzing Diversity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OTUs and Sequence Databases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Alpha and beta diversity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Metagenomics applications 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Biome-Shiny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Practical example - “dietswap” and Biome-Shiny demonstration</a:t>
            </a:r>
            <a:endParaRPr b="0" lang="pt-PT" sz="2000" spc="-1" strike="noStrike">
              <a:latin typeface="Arial"/>
            </a:endParaRPr>
          </a:p>
        </p:txBody>
      </p:sp>
      <p:pic>
        <p:nvPicPr>
          <p:cNvPr id="84" name="Gráfico 3" descr=""/>
          <p:cNvPicPr/>
          <p:nvPr/>
        </p:nvPicPr>
        <p:blipFill>
          <a:blip r:embed="rId1"/>
          <a:srcRect l="0" t="0" r="68843" b="68859"/>
          <a:stretch/>
        </p:blipFill>
        <p:spPr>
          <a:xfrm>
            <a:off x="539640" y="6343920"/>
            <a:ext cx="1403640" cy="38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88000" y="332676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Questions?</a:t>
            </a:r>
            <a:endParaRPr b="0" lang="pt-PT" sz="4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Biome-Shiny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675000" y="1052640"/>
            <a:ext cx="7774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675000" y="1052640"/>
            <a:ext cx="7774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 tool created to visualize microbiome data with an easy to use graphical interface.</a:t>
            </a:r>
            <a:endParaRPr b="0" lang="pt-PT" sz="24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Generates interactive plots and tables.</a:t>
            </a:r>
            <a:endParaRPr b="0" lang="pt-PT" sz="24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Allows even those with little programming knowlege to visualize metagenomics data.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24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6080" y="1045440"/>
            <a:ext cx="9142560" cy="48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46080" y="781560"/>
            <a:ext cx="9142560" cy="535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Example: Fat, fibre and cancer risk in African Americans and rural Africans</a:t>
            </a:r>
            <a:br/>
            <a:endParaRPr b="0" lang="pt-PT" sz="44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675000" y="1052640"/>
            <a:ext cx="7774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 study to investigate the role of fat and fibre in African Americans’ relatively high rates of colon cancer (65:100 000) compared to rural South Africans (&lt;5:100 000).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2-week dietary exchange between African Americans with a high-fat, low-fibre western diet and rural South Africans with a high-fibre, low-fat diet.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The different diets lead to significant microbiome changes (for example, Americans were dominated by the genus </a:t>
            </a:r>
            <a:r>
              <a:rPr b="0" i="1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Bacteroides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while Africans were dominated by </a:t>
            </a:r>
            <a:r>
              <a:rPr b="0" i="1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Prevotella</a:t>
            </a: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pt-PT" sz="2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67120" y="273600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Exercise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288000" y="332676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Exploring Biome-Shiny</a:t>
            </a:r>
            <a:endParaRPr b="0" lang="pt-PT" sz="4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Introduction to Metagenomics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675000" y="1052640"/>
            <a:ext cx="4075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Metagenomics is the study of microbial communities in their original living places, as opposed to the study of cultures. </a:t>
            </a:r>
            <a:endParaRPr b="0" lang="pt-PT" sz="18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Microorganisms make up two-thirds of the Earth’s biological diversity, and most of them cannot be cultured by standard techniques.</a:t>
            </a:r>
            <a:endParaRPr b="0" lang="pt-PT" sz="18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Therefore, there is a need to use culture-independent methods to understand the genetic diversity, population structure and ecological roles of the majority of organisms.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18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4672080" y="959760"/>
            <a:ext cx="4461480" cy="524556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5472000" y="6206400"/>
            <a:ext cx="3636000" cy="6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 Microbiol 1, 16048 (2016) doi:10.1038/nmicrobiol.2016.48</a:t>
            </a:r>
            <a:endParaRPr b="0" lang="pt-P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1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Introduction to Metagenomics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75000" y="1052640"/>
            <a:ext cx="7774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There are many communities from which one can extract samples, for a variety of reasons. For example:</a:t>
            </a:r>
            <a:endParaRPr b="0" lang="pt-PT" sz="24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Skin, mouth and gut samples to understand human-related disesases;</a:t>
            </a:r>
            <a:endParaRPr b="0" lang="pt-PT" sz="22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Soil samples to understand plant-soil interactions;</a:t>
            </a:r>
            <a:endParaRPr b="0" lang="pt-PT" sz="2200" spc="-1" strike="noStrike">
              <a:latin typeface="Arial"/>
            </a:endParaRPr>
          </a:p>
          <a:p>
            <a:pPr lvl="1" marL="432000" indent="-21492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Marine water samples.</a:t>
            </a:r>
            <a:endParaRPr b="0" lang="pt-PT" sz="22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Introduction to Metagenomics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75000" y="1052640"/>
            <a:ext cx="2563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 metagenomics analysis consists on the genomic analysis of microorganisms by direct extraction and cloning of DNA from their natural environment.</a:t>
            </a:r>
            <a:endParaRPr b="0" lang="pt-PT" sz="20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20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3308400" y="1141560"/>
            <a:ext cx="5330520" cy="402300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6408000" y="5112000"/>
            <a:ext cx="39470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PT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https://www.sciwri.club/archives/7530</a:t>
            </a:r>
            <a:endParaRPr b="0" lang="pt-PT" sz="1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675000" y="1052640"/>
            <a:ext cx="4111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16S ribossomal RNA is an important marker gene for phylogenetics and bacterial diversity cataloguing.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Present in all bacteria and archaea.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There can be multiple sequences of the gene in a single bacterium.</a:t>
            </a:r>
            <a:endParaRPr b="0" lang="pt-PT" sz="2000" spc="-1" strike="noStrike">
              <a:latin typeface="Arial"/>
            </a:endParaRPr>
          </a:p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First used in phylogenetics in 1977, by Carl Woese and George E. Fox.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16S rRNA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5544000" y="5040000"/>
            <a:ext cx="3814920" cy="193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from Alimetrics.net</a:t>
            </a:r>
            <a:endParaRPr b="0" lang="pt-PT" sz="12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4788000" y="1166040"/>
            <a:ext cx="3958920" cy="530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75000" y="1052640"/>
            <a:ext cx="7774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16S rRNA is ideal to develop metagenomics pipelines around, as it has both highly conserved regions and highly variable regions: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2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16s rRNA amplicon sequencing</a:t>
            </a:r>
            <a:endParaRPr b="0" lang="pt-PT" sz="4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4968000" y="2742840"/>
            <a:ext cx="3814920" cy="193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Highly variable regions:</a:t>
            </a:r>
            <a:endParaRPr b="0" lang="pt-PT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Conserved between species</a:t>
            </a:r>
            <a:endParaRPr b="0" lang="pt-PT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Divergent between species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792000" y="2527560"/>
            <a:ext cx="3814920" cy="193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Highly conserved regions:</a:t>
            </a:r>
            <a:endParaRPr b="0" lang="pt-PT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Identical in all bacteria</a:t>
            </a:r>
            <a:endParaRPr b="0" lang="pt-PT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Single PCR primer pair can amplify 16S rRNA genes from diverse bacteria</a:t>
            </a:r>
            <a:endParaRPr b="0" lang="pt-PT" sz="16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1496160" y="3683880"/>
            <a:ext cx="5846760" cy="1312920"/>
          </a:xfrm>
          <a:prstGeom prst="rect">
            <a:avLst/>
          </a:prstGeom>
          <a:ln>
            <a:noFill/>
          </a:ln>
        </p:spPr>
      </p:pic>
      <p:sp>
        <p:nvSpPr>
          <p:cNvPr id="107" name="CustomShape 5"/>
          <p:cNvSpPr/>
          <p:nvPr/>
        </p:nvSpPr>
        <p:spPr>
          <a:xfrm>
            <a:off x="5544000" y="5040000"/>
            <a:ext cx="3814920" cy="193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from Alimetrics.net</a:t>
            </a:r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75000" y="1052640"/>
            <a:ext cx="7774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endParaRPr b="0" lang="pt-PT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18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16s Pipelines</a:t>
            </a:r>
            <a:endParaRPr b="0" lang="pt-PT" sz="44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5544000" y="5040000"/>
            <a:ext cx="3814920" cy="193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from Alimetrics.net</a:t>
            </a:r>
            <a:endParaRPr b="0" lang="pt-PT" sz="12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32120" y="966960"/>
            <a:ext cx="9000000" cy="568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75000" y="1052640"/>
            <a:ext cx="4651920" cy="15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3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b="0" lang="pt-P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Operational taxonomic units (OTUs) are usually defined as a cluster of reads with 97% similarity, with the expectation that these reads correspond approximately to species.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endParaRPr b="0" lang="pt-PT" sz="24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448560" y="274680"/>
            <a:ext cx="822780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pt-PT" sz="4400" spc="-1" strike="noStrike">
                <a:solidFill>
                  <a:srgbClr val="008000"/>
                </a:solidFill>
                <a:latin typeface="Calibri"/>
                <a:ea typeface="DejaVu Sans"/>
              </a:rPr>
              <a:t>OTUs</a:t>
            </a:r>
            <a:endParaRPr b="0" lang="pt-PT" sz="44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rcRect l="24177" t="74908" r="59572" b="24027"/>
          <a:stretch/>
        </p:blipFill>
        <p:spPr>
          <a:xfrm>
            <a:off x="1132920" y="5069160"/>
            <a:ext cx="6864120" cy="122220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5496120" y="456120"/>
            <a:ext cx="3045960" cy="482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2019-02-07T10:47:29Z</dcterms:created>
  <dc:creator>Microsoft Office User</dc:creator>
  <dc:description/>
  <dc:language>pt-PT</dc:language>
  <cp:lastModifiedBy/>
  <dcterms:modified xsi:type="dcterms:W3CDTF">2019-11-26T00:33:07Z</dcterms:modified>
  <cp:revision>30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